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7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1104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Sharpest</a:t>
            </a:r>
            <a:r>
              <a:rPr lang="en-US" baseline="0" dirty="0"/>
              <a:t> decline - Cities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4539756059904275"/>
          <c:y val="0.19226669582968794"/>
          <c:w val="0.3043031110081828"/>
          <c:h val="0.57479476523767858"/>
        </c:manualLayout>
      </c:layout>
      <c:doughnutChart>
        <c:varyColors val="1"/>
        <c:ser>
          <c:idx val="0"/>
          <c:order val="0"/>
          <c:tx>
            <c:strRef>
              <c:f>try!$C$1</c:f>
              <c:strCache>
                <c:ptCount val="1"/>
                <c:pt idx="0">
                  <c:v>net_circulation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BE-431A-98BE-7FE37A17FAD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BE-431A-98BE-7FE37A17FAD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CBE-431A-98BE-7FE37A17FAD6}"/>
              </c:ext>
            </c:extLst>
          </c:dPt>
          <c:dLbls>
            <c:dLbl>
              <c:idx val="0"/>
              <c:layout>
                <c:manualLayout>
                  <c:x val="0.27777777777777768"/>
                  <c:y val="-7.8703703703703706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BE-431A-98BE-7FE37A17FAD6}"/>
                </c:ext>
              </c:extLst>
            </c:dLbl>
            <c:dLbl>
              <c:idx val="1"/>
              <c:layout>
                <c:manualLayout>
                  <c:x val="0.22127255460588793"/>
                  <c:y val="-2.3148148148148147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BE-431A-98BE-7FE37A17FAD6}"/>
                </c:ext>
              </c:extLst>
            </c:dLbl>
            <c:dLbl>
              <c:idx val="2"/>
              <c:layout>
                <c:manualLayout>
                  <c:x val="-0.19166666666666668"/>
                  <c:y val="-7.407407407407407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CBE-431A-98BE-7FE37A17FAD6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multiLvlStrRef>
              <c:f>try!$A$2:$B$4</c:f>
              <c:multiLvlStrCache>
                <c:ptCount val="3"/>
                <c:lvl>
                  <c:pt idx="0">
                    <c:v>2019 - 11</c:v>
                  </c:pt>
                  <c:pt idx="1">
                    <c:v>2021 - 01</c:v>
                  </c:pt>
                  <c:pt idx="2">
                    <c:v>2019 - 11</c:v>
                  </c:pt>
                </c:lvl>
                <c:lvl>
                  <c:pt idx="0">
                    <c:v>Delhi</c:v>
                  </c:pt>
                  <c:pt idx="1">
                    <c:v>Varanasi</c:v>
                  </c:pt>
                  <c:pt idx="2">
                    <c:v>Varanasi</c:v>
                  </c:pt>
                </c:lvl>
              </c:multiLvlStrCache>
            </c:multiLvlStrRef>
          </c:cat>
          <c:val>
            <c:numRef>
              <c:f>try!$C$2:$C$4</c:f>
              <c:numCache>
                <c:formatCode>General</c:formatCode>
                <c:ptCount val="3"/>
                <c:pt idx="0">
                  <c:v>37110</c:v>
                </c:pt>
                <c:pt idx="1">
                  <c:v>382018</c:v>
                </c:pt>
                <c:pt idx="2">
                  <c:v>431606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BE-431A-98BE-7FE37A17F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[try.csv]Sheet1!PivotTable11</c:name>
    <c:fmtId val="4"/>
  </c:pivotSource>
  <c:chart>
    <c:autoTitleDeleted val="1"/>
    <c:pivotFmts>
      <c:pivotFmt>
        <c:idx val="0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873671865292904"/>
          <c:y val="0"/>
          <c:w val="0.86210145563280915"/>
          <c:h val="0.75153696007223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Automobile</c:v>
                </c:pt>
                <c:pt idx="1">
                  <c:v>FMCG</c:v>
                </c:pt>
                <c:pt idx="2">
                  <c:v>Government</c:v>
                </c:pt>
                <c:pt idx="3">
                  <c:v>Real Estate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4"/>
                <c:pt idx="0">
                  <c:v>0.21260000000000001</c:v>
                </c:pt>
                <c:pt idx="1">
                  <c:v>0.2422</c:v>
                </c:pt>
                <c:pt idx="2">
                  <c:v>0.3488</c:v>
                </c:pt>
                <c:pt idx="3">
                  <c:v>0.19639999999999999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EE-471C-BCB5-78B13F2B4E9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5931600"/>
        <c:axId val="375940240"/>
      </c:barChart>
      <c:catAx>
        <c:axId val="37593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40240"/>
        <c:crosses val="autoZero"/>
        <c:auto val="1"/>
        <c:lblAlgn val="ctr"/>
        <c:lblOffset val="100"/>
        <c:noMultiLvlLbl val="0"/>
      </c:catAx>
      <c:valAx>
        <c:axId val="3759402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75931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[try.csv]Sheet1!PivotTable11</c:name>
    <c:fmtId val="7"/>
  </c:pivotSource>
  <c:chart>
    <c:autoTitleDeleted val="1"/>
    <c:pivotFmts>
      <c:pivotFmt>
        <c:idx val="0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52593599894721"/>
          <c:y val="0"/>
          <c:w val="0.86210145563280915"/>
          <c:h val="0.75153696007223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Automobile</c:v>
                </c:pt>
                <c:pt idx="1">
                  <c:v>FMCG</c:v>
                </c:pt>
                <c:pt idx="2">
                  <c:v>Government</c:v>
                </c:pt>
                <c:pt idx="3">
                  <c:v>Real Estate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4"/>
                <c:pt idx="0">
                  <c:v>0.32169999999999999</c:v>
                </c:pt>
                <c:pt idx="1">
                  <c:v>0.1113</c:v>
                </c:pt>
                <c:pt idx="2">
                  <c:v>0.27100000000000002</c:v>
                </c:pt>
                <c:pt idx="3">
                  <c:v>0.29599999999999999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63-4AB4-9F4D-466FF89DEC9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5931600"/>
        <c:axId val="375940240"/>
      </c:barChart>
      <c:catAx>
        <c:axId val="37593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40240"/>
        <c:crosses val="autoZero"/>
        <c:auto val="1"/>
        <c:lblAlgn val="ctr"/>
        <c:lblOffset val="100"/>
        <c:noMultiLvlLbl val="0"/>
      </c:catAx>
      <c:valAx>
        <c:axId val="3759402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75931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[try.csv]Sheet1!PivotTable11</c:name>
    <c:fmtId val="10"/>
  </c:pivotSource>
  <c:chart>
    <c:autoTitleDeleted val="1"/>
    <c:pivotFmts>
      <c:pivotFmt>
        <c:idx val="0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789852063616614"/>
          <c:y val="0"/>
          <c:w val="0.86210145563280915"/>
          <c:h val="0.75153696007223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Automobile</c:v>
                </c:pt>
                <c:pt idx="1">
                  <c:v>FMCG</c:v>
                </c:pt>
                <c:pt idx="2">
                  <c:v>Government</c:v>
                </c:pt>
                <c:pt idx="3">
                  <c:v>Real Estate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4"/>
                <c:pt idx="0">
                  <c:v>0.17380000000000001</c:v>
                </c:pt>
                <c:pt idx="1">
                  <c:v>0.2059</c:v>
                </c:pt>
                <c:pt idx="2">
                  <c:v>0.22850000000000001</c:v>
                </c:pt>
                <c:pt idx="3">
                  <c:v>0.39190000000000003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F6-4804-852F-E1A1BC538B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5931600"/>
        <c:axId val="375940240"/>
      </c:barChart>
      <c:catAx>
        <c:axId val="37593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40240"/>
        <c:crosses val="autoZero"/>
        <c:auto val="1"/>
        <c:lblAlgn val="ctr"/>
        <c:lblOffset val="100"/>
        <c:noMultiLvlLbl val="0"/>
      </c:catAx>
      <c:valAx>
        <c:axId val="3759402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75931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[try.csv]Sheet1!PivotTable11</c:name>
    <c:fmtId val="13"/>
  </c:pivotSource>
  <c:chart>
    <c:autoTitleDeleted val="1"/>
    <c:pivotFmts>
      <c:pivotFmt>
        <c:idx val="0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075834009606738"/>
          <c:y val="8.9938167509836991E-2"/>
          <c:w val="0.86210145563280915"/>
          <c:h val="0.75153696007223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Automobile</c:v>
                </c:pt>
                <c:pt idx="1">
                  <c:v>FMCG</c:v>
                </c:pt>
                <c:pt idx="2">
                  <c:v>Government</c:v>
                </c:pt>
                <c:pt idx="3">
                  <c:v>Real Estate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4"/>
                <c:pt idx="0">
                  <c:v>0.1704</c:v>
                </c:pt>
                <c:pt idx="1">
                  <c:v>0.20039999999999999</c:v>
                </c:pt>
                <c:pt idx="2">
                  <c:v>0.31269999999999998</c:v>
                </c:pt>
                <c:pt idx="3">
                  <c:v>0.3165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2C-4FDF-9CC2-3A9203CAA09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5931600"/>
        <c:axId val="375940240"/>
      </c:barChart>
      <c:catAx>
        <c:axId val="37593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40240"/>
        <c:crosses val="autoZero"/>
        <c:auto val="1"/>
        <c:lblAlgn val="ctr"/>
        <c:lblOffset val="100"/>
        <c:noMultiLvlLbl val="0"/>
      </c:catAx>
      <c:valAx>
        <c:axId val="3759402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75931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[try.csv]Sheet1!PivotTable11</c:name>
    <c:fmtId val="16"/>
  </c:pivotSource>
  <c:chart>
    <c:autoTitleDeleted val="1"/>
    <c:pivotFmts>
      <c:pivotFmt>
        <c:idx val="0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181098706672809"/>
          <c:y val="0"/>
          <c:w val="0.86210145563280915"/>
          <c:h val="0.75153696007223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Automobile</c:v>
                </c:pt>
                <c:pt idx="1">
                  <c:v>FMCG</c:v>
                </c:pt>
                <c:pt idx="2">
                  <c:v>Government</c:v>
                </c:pt>
                <c:pt idx="3">
                  <c:v>Real Estate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4"/>
                <c:pt idx="0">
                  <c:v>0.16550000000000001</c:v>
                </c:pt>
                <c:pt idx="1">
                  <c:v>0.25440000000000002</c:v>
                </c:pt>
                <c:pt idx="2">
                  <c:v>0.30759999999999998</c:v>
                </c:pt>
                <c:pt idx="3">
                  <c:v>0.27250000000000002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D-419C-81C6-D398476D584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5931600"/>
        <c:axId val="375940240"/>
      </c:barChart>
      <c:catAx>
        <c:axId val="37593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40240"/>
        <c:crosses val="autoZero"/>
        <c:auto val="1"/>
        <c:lblAlgn val="ctr"/>
        <c:lblOffset val="100"/>
        <c:noMultiLvlLbl val="0"/>
      </c:catAx>
      <c:valAx>
        <c:axId val="3759402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75931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[try.csv]Sheet1!PivotTable11</c:name>
    <c:fmtId val="25"/>
  </c:pivotSource>
  <c:chart>
    <c:autoTitleDeleted val="1"/>
    <c:pivotFmts>
      <c:pivotFmt>
        <c:idx val="0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5"/>
              </a:gs>
              <a:gs pos="100000">
                <a:schemeClr val="accent5">
                  <a:lumMod val="84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181098706672809"/>
          <c:y val="0"/>
          <c:w val="0.86210145563280915"/>
          <c:h val="0.75153696007223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5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Automobile</c:v>
                </c:pt>
                <c:pt idx="1">
                  <c:v>FMCG</c:v>
                </c:pt>
                <c:pt idx="2">
                  <c:v>Government</c:v>
                </c:pt>
                <c:pt idx="3">
                  <c:v>Real Estate</c:v>
                </c:pt>
              </c:strCache>
            </c:strRef>
          </c:cat>
          <c:val>
            <c:numRef>
              <c:f>Sheet1!$B$4:$B$7</c:f>
              <c:numCache>
                <c:formatCode>0.00%</c:formatCode>
                <c:ptCount val="4"/>
                <c:pt idx="0">
                  <c:v>0.2427</c:v>
                </c:pt>
                <c:pt idx="1">
                  <c:v>0.13250000000000001</c:v>
                </c:pt>
                <c:pt idx="2">
                  <c:v>0.31240000000000001</c:v>
                </c:pt>
                <c:pt idx="3">
                  <c:v>0.31230000000000002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99-40E8-98E2-33BA8248698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75931600"/>
        <c:axId val="375940240"/>
      </c:barChart>
      <c:catAx>
        <c:axId val="37593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40240"/>
        <c:crosses val="autoZero"/>
        <c:auto val="1"/>
        <c:lblAlgn val="ctr"/>
        <c:lblOffset val="100"/>
        <c:noMultiLvlLbl val="0"/>
      </c:catAx>
      <c:valAx>
        <c:axId val="3759402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759316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[try.csv]Sheet1!PivotTable2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833333333333333"/>
              <c:y val="-0.1296296296296296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5"/>
              <c:y val="-0.1527777777777777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4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222222222222222"/>
              <c:y val="0.1435185185185185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3"/>
              <c:y val="5.092592592592592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833333333333333"/>
              <c:y val="-0.1435185185185185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833333333333333"/>
              <c:y val="-0.1296296296296296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833333333333333"/>
              <c:y val="-0.1435185185185185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3"/>
              <c:y val="5.092592592592592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222222222222222"/>
              <c:y val="0.1435185185185185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5"/>
              <c:y val="-0.1527777777777777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833333333333333"/>
              <c:y val="-0.1296296296296296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833333333333333"/>
              <c:y val="-0.1435185185185185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3"/>
              <c:y val="5.092592592592592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222222222222222"/>
              <c:y val="0.1435185185185185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25"/>
              <c:y val="-0.1527777777777777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D01-4F52-B8E7-3C676D143C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D01-4F52-B8E7-3C676D143C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01-4F52-B8E7-3C676D143C4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D01-4F52-B8E7-3C676D143C4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D01-4F52-B8E7-3C676D143C40}"/>
              </c:ext>
            </c:extLst>
          </c:dPt>
          <c:dLbls>
            <c:dLbl>
              <c:idx val="0"/>
              <c:layout>
                <c:manualLayout>
                  <c:x val="0.15833333333333333"/>
                  <c:y val="-0.1296296296296296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D01-4F52-B8E7-3C676D143C40}"/>
                </c:ext>
              </c:extLst>
            </c:dLbl>
            <c:dLbl>
              <c:idx val="1"/>
              <c:layout>
                <c:manualLayout>
                  <c:x val="0.15833333333333333"/>
                  <c:y val="-0.1435185185185185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D01-4F52-B8E7-3C676D143C40}"/>
                </c:ext>
              </c:extLst>
            </c:dLbl>
            <c:dLbl>
              <c:idx val="2"/>
              <c:layout>
                <c:manualLayout>
                  <c:x val="0.3"/>
                  <c:y val="5.092592592592592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01-4F52-B8E7-3C676D143C40}"/>
                </c:ext>
              </c:extLst>
            </c:dLbl>
            <c:dLbl>
              <c:idx val="3"/>
              <c:layout>
                <c:manualLayout>
                  <c:x val="-0.12222222222222222"/>
                  <c:y val="0.1435185185185185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01-4F52-B8E7-3C676D143C40}"/>
                </c:ext>
              </c:extLst>
            </c:dLbl>
            <c:dLbl>
              <c:idx val="4"/>
              <c:layout>
                <c:manualLayout>
                  <c:x val="-0.125"/>
                  <c:y val="-0.1527777777777777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01-4F52-B8E7-3C676D143C4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Sheet1!$A$4:$A$9</c:f>
              <c:strCache>
                <c:ptCount val="5"/>
                <c:pt idx="0">
                  <c:v>Ahmedabad</c:v>
                </c:pt>
                <c:pt idx="1">
                  <c:v>jaipur</c:v>
                </c:pt>
                <c:pt idx="2">
                  <c:v>Mumbai</c:v>
                </c:pt>
                <c:pt idx="3">
                  <c:v>ranchi</c:v>
                </c:pt>
                <c:pt idx="4">
                  <c:v>Varanasi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91</c:v>
                </c:pt>
                <c:pt idx="4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D01-4F52-B8E7-3C676D143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30374015748032"/>
          <c:y val="0.23082020997375327"/>
          <c:w val="0.17029593175853019"/>
          <c:h val="0.395257363662875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PowerPoint]Sheet1!PivotTable4</c:name>
    <c:fmtId val="-1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square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triang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3537488073644591"/>
              <c:y val="-2.23964165733482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9464039198828509"/>
                  <c:h val="7.4598877827841512E-2"/>
                </c:manualLayout>
              </c15:layout>
            </c:ext>
          </c:extLst>
        </c:dLbl>
      </c:pivotFmt>
      <c:pivotFmt>
        <c:idx val="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1318242343541944"/>
              <c:y val="-3.732736095558044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9.5428317798490897E-2"/>
              <c:y val="-7.465472191116088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9.5428317798490897E-2"/>
              <c:y val="-7.465472191116088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1318242343541944"/>
              <c:y val="-3.732736095558044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3537488073644591"/>
              <c:y val="-2.23964165733482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9464039198828509"/>
                  <c:h val="7.4598877827841512E-2"/>
                </c:manualLayout>
              </c15:layout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9.5428317798490897E-2"/>
              <c:y val="-7.465472191116088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1318242343541944"/>
              <c:y val="-3.732736095558044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0.13537488073644591"/>
              <c:y val="-2.23964165733482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9464039198828509"/>
                  <c:h val="7.4598877827841512E-2"/>
                </c:manualLayout>
              </c15:layout>
            </c:ext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 Internet_rate_q4_2021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shade val="100000"/>
                    <a:satMod val="100000"/>
                    <a:lumMod val="100000"/>
                  </a:schemeClr>
                </a:gs>
                <a:gs pos="100000">
                  <a:schemeClr val="accent1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Sheet1!$A$4:$A$14</c:f>
              <c:strCache>
                <c:ptCount val="10"/>
                <c:pt idx="0">
                  <c:v>Ahmedabad</c:v>
                </c:pt>
                <c:pt idx="1">
                  <c:v>bhopal</c:v>
                </c:pt>
                <c:pt idx="2">
                  <c:v>Delhi</c:v>
                </c:pt>
                <c:pt idx="3">
                  <c:v>jaipur</c:v>
                </c:pt>
                <c:pt idx="4">
                  <c:v>kanpur</c:v>
                </c:pt>
                <c:pt idx="5">
                  <c:v>lucknow</c:v>
                </c:pt>
                <c:pt idx="6">
                  <c:v>Mumbai</c:v>
                </c:pt>
                <c:pt idx="7">
                  <c:v>Patna</c:v>
                </c:pt>
                <c:pt idx="8">
                  <c:v>ranchi</c:v>
                </c:pt>
                <c:pt idx="9">
                  <c:v>Varanasi</c:v>
                </c:pt>
              </c:strCache>
            </c:strRef>
          </c:cat>
          <c:val>
            <c:numRef>
              <c:f>Sheet1!$B$4:$B$14</c:f>
              <c:numCache>
                <c:formatCode>General</c:formatCode>
                <c:ptCount val="10"/>
                <c:pt idx="0">
                  <c:v>74.8</c:v>
                </c:pt>
                <c:pt idx="1">
                  <c:v>66.48</c:v>
                </c:pt>
                <c:pt idx="2">
                  <c:v>50.41</c:v>
                </c:pt>
                <c:pt idx="3">
                  <c:v>10</c:v>
                </c:pt>
                <c:pt idx="4">
                  <c:v>76.77</c:v>
                </c:pt>
                <c:pt idx="5">
                  <c:v>55.71</c:v>
                </c:pt>
                <c:pt idx="6">
                  <c:v>75.739999999999995</c:v>
                </c:pt>
                <c:pt idx="7">
                  <c:v>68.56</c:v>
                </c:pt>
                <c:pt idx="8">
                  <c:v>60.36</c:v>
                </c:pt>
                <c:pt idx="9">
                  <c:v>73.45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BE-4F60-B621-D597AF72FA2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 Internet_rate_q1_2021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Sheet1!$A$4:$A$14</c:f>
              <c:strCache>
                <c:ptCount val="10"/>
                <c:pt idx="0">
                  <c:v>Ahmedabad</c:v>
                </c:pt>
                <c:pt idx="1">
                  <c:v>bhopal</c:v>
                </c:pt>
                <c:pt idx="2">
                  <c:v>Delhi</c:v>
                </c:pt>
                <c:pt idx="3">
                  <c:v>jaipur</c:v>
                </c:pt>
                <c:pt idx="4">
                  <c:v>kanpur</c:v>
                </c:pt>
                <c:pt idx="5">
                  <c:v>lucknow</c:v>
                </c:pt>
                <c:pt idx="6">
                  <c:v>Mumbai</c:v>
                </c:pt>
                <c:pt idx="7">
                  <c:v>Patna</c:v>
                </c:pt>
                <c:pt idx="8">
                  <c:v>ranchi</c:v>
                </c:pt>
                <c:pt idx="9">
                  <c:v>Varanasi</c:v>
                </c:pt>
              </c:strCache>
            </c:strRef>
          </c:cat>
          <c:val>
            <c:numRef>
              <c:f>Sheet1!$C$4:$C$14</c:f>
              <c:numCache>
                <c:formatCode>General</c:formatCode>
                <c:ptCount val="10"/>
                <c:pt idx="0">
                  <c:v>73.03</c:v>
                </c:pt>
                <c:pt idx="1">
                  <c:v>68.209999999999994</c:v>
                </c:pt>
                <c:pt idx="2">
                  <c:v>48.68</c:v>
                </c:pt>
                <c:pt idx="3">
                  <c:v>10</c:v>
                </c:pt>
                <c:pt idx="4">
                  <c:v>74.27</c:v>
                </c:pt>
                <c:pt idx="5">
                  <c:v>55</c:v>
                </c:pt>
                <c:pt idx="6">
                  <c:v>73.31</c:v>
                </c:pt>
                <c:pt idx="7">
                  <c:v>67.73</c:v>
                </c:pt>
                <c:pt idx="8">
                  <c:v>63.49</c:v>
                </c:pt>
                <c:pt idx="9">
                  <c:v>73.510000000000005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BE-4F60-B621-D597AF72FA2A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 Change_delta_internet_rate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Sheet1!$A$4:$A$14</c:f>
              <c:strCache>
                <c:ptCount val="10"/>
                <c:pt idx="0">
                  <c:v>Ahmedabad</c:v>
                </c:pt>
                <c:pt idx="1">
                  <c:v>bhopal</c:v>
                </c:pt>
                <c:pt idx="2">
                  <c:v>Delhi</c:v>
                </c:pt>
                <c:pt idx="3">
                  <c:v>jaipur</c:v>
                </c:pt>
                <c:pt idx="4">
                  <c:v>kanpur</c:v>
                </c:pt>
                <c:pt idx="5">
                  <c:v>lucknow</c:v>
                </c:pt>
                <c:pt idx="6">
                  <c:v>Mumbai</c:v>
                </c:pt>
                <c:pt idx="7">
                  <c:v>Patna</c:v>
                </c:pt>
                <c:pt idx="8">
                  <c:v>ranchi</c:v>
                </c:pt>
                <c:pt idx="9">
                  <c:v>Varanasi</c:v>
                </c:pt>
              </c:strCache>
            </c:strRef>
          </c:cat>
          <c:val>
            <c:numRef>
              <c:f>Sheet1!$D$4:$D$14</c:f>
              <c:numCache>
                <c:formatCode>General</c:formatCode>
                <c:ptCount val="10"/>
                <c:pt idx="0">
                  <c:v>1.77</c:v>
                </c:pt>
                <c:pt idx="1">
                  <c:v>-1.73</c:v>
                </c:pt>
                <c:pt idx="2">
                  <c:v>1.73</c:v>
                </c:pt>
                <c:pt idx="3">
                  <c:v>0</c:v>
                </c:pt>
                <c:pt idx="4">
                  <c:v>2.5</c:v>
                </c:pt>
                <c:pt idx="5">
                  <c:v>0.71</c:v>
                </c:pt>
                <c:pt idx="6">
                  <c:v>2.4300000000000002</c:v>
                </c:pt>
                <c:pt idx="7">
                  <c:v>0.83</c:v>
                </c:pt>
                <c:pt idx="8">
                  <c:v>-3.13</c:v>
                </c:pt>
                <c:pt idx="9">
                  <c:v>-0.06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2BE-4F60-B621-D597AF72FA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606673360"/>
        <c:axId val="606670480"/>
      </c:barChart>
      <c:catAx>
        <c:axId val="606673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670480"/>
        <c:crosses val="autoZero"/>
        <c:auto val="1"/>
        <c:lblAlgn val="ctr"/>
        <c:lblOffset val="100"/>
        <c:noMultiLvlLbl val="0"/>
      </c:catAx>
      <c:valAx>
        <c:axId val="606670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67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satMod val="103000"/>
            <a:lumMod val="102000"/>
            <a:tint val="94000"/>
          </a:schemeClr>
        </a:gs>
        <a:gs pos="50000">
          <a:schemeClr val="dk1">
            <a:satMod val="110000"/>
            <a:lumMod val="100000"/>
            <a:shade val="100000"/>
          </a:schemeClr>
        </a:gs>
        <a:gs pos="100000">
          <a:schemeClr val="dk1">
            <a:lumMod val="99000"/>
            <a:satMod val="120000"/>
            <a:shade val="78000"/>
          </a:schemeClr>
        </a:gs>
      </a:gsLst>
      <a:lin ang="5400000" scaled="0"/>
      <a:tileRect/>
    </a:gradFill>
    <a:ln w="6350" cap="flat" cmpd="sng" algn="ctr">
      <a:solidFill>
        <a:schemeClr val="dk1"/>
      </a:solidFill>
      <a:prstDash val="solid"/>
      <a:miter lim="800000"/>
    </a:ln>
    <a:effectLst/>
  </c:spPr>
  <c:txPr>
    <a:bodyPr anchor="t" anchorCtr="1"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13:12:3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28,'26'-1,"0"-2,31-6,-29 3,45-2,507 7,-281 3,3793-2,-4066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13:12:32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0 107,'5'-3,"0"0,1 0,-1 0,1 0,0 1,0 0,-1 0,1 1,0 0,1 0,-1 0,9 1,18-5,162-24,-114 19,34 1,172 7,-135 4,3250-2,-3369-1,58-11,14-1,199 11,-159 3,-119-1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13:12:34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13:12:3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1,'4988'0,"-4822"13,-24 0,-121-12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3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57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69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67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0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8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49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27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14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15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0660E6E-4BAF-40F2-AE99-D589CEE4F1E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95DDDB-87EA-48E8-BF2A-3297AF296E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52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7002C-C8E7-7D49-B54C-5F763940AAD4}"/>
              </a:ext>
            </a:extLst>
          </p:cNvPr>
          <p:cNvSpPr/>
          <p:nvPr/>
        </p:nvSpPr>
        <p:spPr>
          <a:xfrm>
            <a:off x="3885559" y="2654143"/>
            <a:ext cx="4420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Ad-ho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 Report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Flowchart: Merge 2">
            <a:extLst>
              <a:ext uri="{FF2B5EF4-FFF2-40B4-BE49-F238E27FC236}">
                <a16:creationId xmlns:a16="http://schemas.microsoft.com/office/drawing/2014/main" id="{85BE6472-7525-29F1-D637-CF7BF8CCD982}"/>
              </a:ext>
            </a:extLst>
          </p:cNvPr>
          <p:cNvSpPr/>
          <p:nvPr/>
        </p:nvSpPr>
        <p:spPr>
          <a:xfrm rot="16200000">
            <a:off x="221530" y="1782203"/>
            <a:ext cx="2526384" cy="2969443"/>
          </a:xfrm>
          <a:prstGeom prst="flowChartMerge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Merge 3">
            <a:extLst>
              <a:ext uri="{FF2B5EF4-FFF2-40B4-BE49-F238E27FC236}">
                <a16:creationId xmlns:a16="http://schemas.microsoft.com/office/drawing/2014/main" id="{4428FF29-243B-A3C9-256F-21E57758D50C}"/>
              </a:ext>
            </a:extLst>
          </p:cNvPr>
          <p:cNvSpPr/>
          <p:nvPr/>
        </p:nvSpPr>
        <p:spPr>
          <a:xfrm rot="5400000">
            <a:off x="9444086" y="1774352"/>
            <a:ext cx="2526384" cy="2969443"/>
          </a:xfrm>
          <a:prstGeom prst="flowChartMerge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78DE10-C117-9EC8-5CAC-D75E3BBBC4CD}"/>
              </a:ext>
            </a:extLst>
          </p:cNvPr>
          <p:cNvSpPr/>
          <p:nvPr/>
        </p:nvSpPr>
        <p:spPr>
          <a:xfrm>
            <a:off x="3619897" y="2479249"/>
            <a:ext cx="4977353" cy="1461155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7788D01A-28E5-0C37-0537-3A5C8059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86929">
            <a:off x="3120276" y="2003732"/>
            <a:ext cx="974855" cy="10087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64CBD7-FF14-3D80-4531-A70B4B28909D}"/>
              </a:ext>
            </a:extLst>
          </p:cNvPr>
          <p:cNvSpPr/>
          <p:nvPr/>
        </p:nvSpPr>
        <p:spPr>
          <a:xfrm>
            <a:off x="8891047" y="6027003"/>
            <a:ext cx="335594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By: Piyush Tikiya</a:t>
            </a:r>
          </a:p>
          <a:p>
            <a:pPr algn="ctr"/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BED1-3132-4AFE-13AE-F4274977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ACA62A-B6BC-474B-7A97-9BCB30F4B321}"/>
              </a:ext>
            </a:extLst>
          </p:cNvPr>
          <p:cNvSpPr txBox="1"/>
          <p:nvPr/>
        </p:nvSpPr>
        <p:spPr>
          <a:xfrm>
            <a:off x="190893" y="507715"/>
            <a:ext cx="1661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Request – 2</a:t>
            </a:r>
          </a:p>
          <a:p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C63F8-D73D-A04A-C945-BB5CE6CF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0" y="1488632"/>
            <a:ext cx="6778884" cy="5169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24FC1-B83C-4907-629C-DC021588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69" y="198700"/>
            <a:ext cx="8126291" cy="1289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495808-8F06-3738-C3CB-431AA76B0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650" y="1710541"/>
            <a:ext cx="4788421" cy="3436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4B9303-7DCE-ABDD-AC37-E7EA67536676}"/>
              </a:ext>
            </a:extLst>
          </p:cNvPr>
          <p:cNvCxnSpPr>
            <a:cxnSpLocks/>
          </p:cNvCxnSpPr>
          <p:nvPr/>
        </p:nvCxnSpPr>
        <p:spPr>
          <a:xfrm>
            <a:off x="4637988" y="3544478"/>
            <a:ext cx="26300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7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2A03080-4781-0639-9C7D-AF35B6E01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254241"/>
              </p:ext>
            </p:extLst>
          </p:nvPr>
        </p:nvGraphicFramePr>
        <p:xfrm>
          <a:off x="456964" y="484676"/>
          <a:ext cx="5207209" cy="140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A03080-4781-0639-9C7D-AF35B6E01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184503"/>
              </p:ext>
            </p:extLst>
          </p:nvPr>
        </p:nvGraphicFramePr>
        <p:xfrm>
          <a:off x="6433558" y="536523"/>
          <a:ext cx="5471160" cy="134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2A03080-4781-0639-9C7D-AF35B6E01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178791"/>
              </p:ext>
            </p:extLst>
          </p:nvPr>
        </p:nvGraphicFramePr>
        <p:xfrm>
          <a:off x="504095" y="2508671"/>
          <a:ext cx="5160078" cy="1573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2A03080-4781-0639-9C7D-AF35B6E01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117241"/>
              </p:ext>
            </p:extLst>
          </p:nvPr>
        </p:nvGraphicFramePr>
        <p:xfrm>
          <a:off x="6433558" y="2535216"/>
          <a:ext cx="5471160" cy="1400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2A03080-4781-0639-9C7D-AF35B6E01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6582532"/>
              </p:ext>
            </p:extLst>
          </p:nvPr>
        </p:nvGraphicFramePr>
        <p:xfrm>
          <a:off x="456964" y="4616143"/>
          <a:ext cx="5471160" cy="176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2A03080-4781-0639-9C7D-AF35B6E01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362486"/>
              </p:ext>
            </p:extLst>
          </p:nvPr>
        </p:nvGraphicFramePr>
        <p:xfrm>
          <a:off x="6433558" y="4553951"/>
          <a:ext cx="5471160" cy="176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C7C951-2D72-0208-E35B-C6F98B06A5B2}"/>
              </a:ext>
            </a:extLst>
          </p:cNvPr>
          <p:cNvSpPr txBox="1"/>
          <p:nvPr/>
        </p:nvSpPr>
        <p:spPr>
          <a:xfrm>
            <a:off x="2666863" y="183018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2019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622D3-DE37-AADC-643D-C5C11AED699E}"/>
              </a:ext>
            </a:extLst>
          </p:cNvPr>
          <p:cNvSpPr txBox="1"/>
          <p:nvPr/>
        </p:nvSpPr>
        <p:spPr>
          <a:xfrm>
            <a:off x="9324679" y="23486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2020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284B3-CD02-80FB-367A-029CD5588F01}"/>
              </a:ext>
            </a:extLst>
          </p:cNvPr>
          <p:cNvSpPr txBox="1"/>
          <p:nvPr/>
        </p:nvSpPr>
        <p:spPr>
          <a:xfrm>
            <a:off x="2566771" y="20965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2021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BF513-4486-27FD-B5E1-CF532EB97501}"/>
              </a:ext>
            </a:extLst>
          </p:cNvPr>
          <p:cNvSpPr txBox="1"/>
          <p:nvPr/>
        </p:nvSpPr>
        <p:spPr>
          <a:xfrm>
            <a:off x="9324679" y="202645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2022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F979D-5BC2-1882-2991-7DEED36EC621}"/>
              </a:ext>
            </a:extLst>
          </p:cNvPr>
          <p:cNvSpPr txBox="1"/>
          <p:nvPr/>
        </p:nvSpPr>
        <p:spPr>
          <a:xfrm>
            <a:off x="2551060" y="4321258"/>
            <a:ext cx="128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2023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6E1F3-ED5E-EE6C-D0CF-AA3DA0A19DFB}"/>
              </a:ext>
            </a:extLst>
          </p:cNvPr>
          <p:cNvSpPr txBox="1"/>
          <p:nvPr/>
        </p:nvSpPr>
        <p:spPr>
          <a:xfrm>
            <a:off x="9437801" y="4154478"/>
            <a:ext cx="128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2024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7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3B8C21-BA34-3270-6463-5B3869EC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9801">
            <a:off x="7446710" y="484947"/>
            <a:ext cx="4022487" cy="53759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002BA-092C-25E3-7A55-3EE98AF0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0" y="771464"/>
            <a:ext cx="5339949" cy="5751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DEB81F-20AC-7198-7AFA-F03A353B23A4}"/>
              </a:ext>
            </a:extLst>
          </p:cNvPr>
          <p:cNvSpPr/>
          <p:nvPr/>
        </p:nvSpPr>
        <p:spPr>
          <a:xfrm>
            <a:off x="433634" y="2149311"/>
            <a:ext cx="4458878" cy="42420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2319CFF-FAC0-2635-B2DE-A02D653CE7A7}"/>
              </a:ext>
            </a:extLst>
          </p:cNvPr>
          <p:cNvSpPr/>
          <p:nvPr/>
        </p:nvSpPr>
        <p:spPr>
          <a:xfrm>
            <a:off x="7946795" y="1998482"/>
            <a:ext cx="1696825" cy="1517715"/>
          </a:xfrm>
          <a:prstGeom prst="star5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AEF4C-F0C7-3DB0-C526-A90E3B1F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7" y="1483109"/>
            <a:ext cx="6027942" cy="3665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96064-9465-C89B-810A-D65A1EDD4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01" y="211909"/>
            <a:ext cx="7940728" cy="853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5BDBE-8FE8-6F8F-0E99-7AE74851695F}"/>
              </a:ext>
            </a:extLst>
          </p:cNvPr>
          <p:cNvSpPr txBox="1"/>
          <p:nvPr/>
        </p:nvSpPr>
        <p:spPr>
          <a:xfrm>
            <a:off x="256880" y="407833"/>
            <a:ext cx="1661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Request – 3</a:t>
            </a:r>
          </a:p>
          <a:p>
            <a:endParaRPr lang="en-IN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1ABDC-C924-3B53-3AE1-22831E38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970" y="4812189"/>
            <a:ext cx="6294665" cy="1691787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6CA29F8-9E63-EA88-1BE1-54D44B5EB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555450"/>
              </p:ext>
            </p:extLst>
          </p:nvPr>
        </p:nvGraphicFramePr>
        <p:xfrm>
          <a:off x="6911419" y="148310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343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75330-D455-9ACC-1BBE-789C2869A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688335-517B-6FFA-56D8-0DF75CF9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5" y="104665"/>
            <a:ext cx="9228620" cy="4801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9D62E-E131-DA75-4854-E77263C1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675" y="4223276"/>
            <a:ext cx="7323455" cy="25300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BCDEC-C914-80C7-A912-302F80590BFA}"/>
              </a:ext>
            </a:extLst>
          </p:cNvPr>
          <p:cNvSpPr/>
          <p:nvPr/>
        </p:nvSpPr>
        <p:spPr>
          <a:xfrm>
            <a:off x="4941106" y="4223276"/>
            <a:ext cx="7168023" cy="54668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5A6AE5D-891B-D024-E8EC-AC7636E60E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715389"/>
              </p:ext>
            </p:extLst>
          </p:nvPr>
        </p:nvGraphicFramePr>
        <p:xfrm>
          <a:off x="6386509" y="894199"/>
          <a:ext cx="5722620" cy="3221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5F0A0C-7E8C-2AD4-69A9-993330F6B0BC}"/>
              </a:ext>
            </a:extLst>
          </p:cNvPr>
          <p:cNvSpPr txBox="1"/>
          <p:nvPr/>
        </p:nvSpPr>
        <p:spPr>
          <a:xfrm>
            <a:off x="4725142" y="0"/>
            <a:ext cx="1661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Request - 4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72337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D4CDC-75D3-28B2-D998-A998FC1B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8290" cy="3756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47894-7F1D-CE58-8E1B-CF49CE1E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8" y="3756986"/>
            <a:ext cx="5503267" cy="288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310B1-2087-739B-5EA0-CAC6AE16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9" y="826842"/>
            <a:ext cx="7597798" cy="2103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ED5B9-C794-5811-BC59-FF76CEEF59A4}"/>
              </a:ext>
            </a:extLst>
          </p:cNvPr>
          <p:cNvSpPr txBox="1"/>
          <p:nvPr/>
        </p:nvSpPr>
        <p:spPr>
          <a:xfrm>
            <a:off x="5418290" y="136422"/>
            <a:ext cx="1661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Request - </a:t>
            </a:r>
            <a:r>
              <a:rPr lang="en-US" sz="1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3969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34095F-97C9-D243-2333-0EC393DD23ED}"/>
              </a:ext>
            </a:extLst>
          </p:cNvPr>
          <p:cNvSpPr txBox="1"/>
          <p:nvPr/>
        </p:nvSpPr>
        <p:spPr>
          <a:xfrm>
            <a:off x="1508289" y="5595221"/>
            <a:ext cx="8861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city is there where net circulation and ad revenue both are declining together  </a:t>
            </a:r>
            <a:r>
              <a:rPr lang="en-IN" dirty="0"/>
              <a:t>consecutive year. However, </a:t>
            </a:r>
            <a:r>
              <a:rPr lang="en-US" dirty="0"/>
              <a:t>at least one year in every city breaks the chain.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294E5-D8C5-10C9-83E6-A8B1C4B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8" y="163427"/>
            <a:ext cx="1088230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2D173-0478-325E-74D9-5170445F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7" y="174978"/>
            <a:ext cx="11141405" cy="3254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256D87-90D3-4D0F-FE5E-F144D7EF0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8" y="3340638"/>
            <a:ext cx="11141405" cy="3429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DB0CDE-CFD2-F918-4EE0-9309EB6F326F}"/>
              </a:ext>
            </a:extLst>
          </p:cNvPr>
          <p:cNvSpPr/>
          <p:nvPr/>
        </p:nvSpPr>
        <p:spPr>
          <a:xfrm>
            <a:off x="167076" y="273377"/>
            <a:ext cx="11141407" cy="1593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87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E28EF-803C-1A73-D2B1-78D6CE44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3" y="128620"/>
            <a:ext cx="11179509" cy="3093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475EC-1483-1F85-C131-017ABE55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3" y="3367738"/>
            <a:ext cx="11202371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9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E52E1-4421-EDC7-943F-074BB638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104348"/>
            <a:ext cx="11103302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642779-3924-ABF0-760A-8E96068B5212}"/>
              </a:ext>
            </a:extLst>
          </p:cNvPr>
          <p:cNvSpPr/>
          <p:nvPr/>
        </p:nvSpPr>
        <p:spPr>
          <a:xfrm>
            <a:off x="197963" y="510073"/>
            <a:ext cx="19810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hnschrift SemiLight" panose="020B0502040204020203" pitchFamily="34" charset="0"/>
              </a:rPr>
              <a:t>Dim_city</a:t>
            </a:r>
            <a:endParaRPr lang="en-US" sz="20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289DA-BD64-A185-6A81-B3E4654A802C}"/>
              </a:ext>
            </a:extLst>
          </p:cNvPr>
          <p:cNvSpPr txBox="1"/>
          <p:nvPr/>
        </p:nvSpPr>
        <p:spPr>
          <a:xfrm>
            <a:off x="2798326" y="510073"/>
            <a:ext cx="861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all cities in Bharat Herald’s operational scope. Used to link other fact tables, classify cities by tier, and perform location-based segmentation.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17811-C890-D960-117D-9D4E12026612}"/>
              </a:ext>
            </a:extLst>
          </p:cNvPr>
          <p:cNvCxnSpPr/>
          <p:nvPr/>
        </p:nvCxnSpPr>
        <p:spPr>
          <a:xfrm>
            <a:off x="0" y="1121790"/>
            <a:ext cx="1212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DD288A-99E4-C66F-A89E-135CA3F98EA7}"/>
              </a:ext>
            </a:extLst>
          </p:cNvPr>
          <p:cNvCxnSpPr>
            <a:cxnSpLocks/>
          </p:cNvCxnSpPr>
          <p:nvPr/>
        </p:nvCxnSpPr>
        <p:spPr>
          <a:xfrm>
            <a:off x="24886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3DFE5D-D1B5-EFC8-9A8E-9054D4C3A3E5}"/>
              </a:ext>
            </a:extLst>
          </p:cNvPr>
          <p:cNvSpPr/>
          <p:nvPr/>
        </p:nvSpPr>
        <p:spPr>
          <a:xfrm>
            <a:off x="55843" y="1456065"/>
            <a:ext cx="24328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hnschrift SemiLight" panose="020B0502040204020203" pitchFamily="34" charset="0"/>
              </a:rPr>
              <a:t>Dim_Ad_Category</a:t>
            </a:r>
            <a:endParaRPr lang="en-US" sz="20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3972F-817B-A3DD-EF87-BDD3287A9545}"/>
              </a:ext>
            </a:extLst>
          </p:cNvPr>
          <p:cNvSpPr txBox="1"/>
          <p:nvPr/>
        </p:nvSpPr>
        <p:spPr>
          <a:xfrm>
            <a:off x="2798325" y="1456065"/>
            <a:ext cx="8106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Normalizes inconsistent ad category entries from fact_ad_revenue. Also maps categories to sector groups and brand examples to enrich ad analysis.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0E17D6-A7C7-84C5-B4FC-A99DA8920E49}"/>
              </a:ext>
            </a:extLst>
          </p:cNvPr>
          <p:cNvSpPr/>
          <p:nvPr/>
        </p:nvSpPr>
        <p:spPr>
          <a:xfrm>
            <a:off x="-27922" y="2569998"/>
            <a:ext cx="24328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hnschrift SemiLight" panose="020B0502040204020203" pitchFamily="34" charset="0"/>
              </a:rPr>
              <a:t>Fact_print_sales</a:t>
            </a:r>
            <a:endParaRPr lang="en-US" sz="20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1D160-3866-0163-4895-BC40A849C1AD}"/>
              </a:ext>
            </a:extLst>
          </p:cNvPr>
          <p:cNvSpPr txBox="1"/>
          <p:nvPr/>
        </p:nvSpPr>
        <p:spPr>
          <a:xfrm>
            <a:off x="2799760" y="2518661"/>
            <a:ext cx="86137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Captures monthly print performance of Bharat Herald across cities. Tracks how many copies were printed, sold, and finally circulated—essential for evaluating print demand and operational efficiency.</a:t>
            </a:r>
          </a:p>
          <a:p>
            <a:endParaRPr lang="en-US" sz="1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273904-426E-BF45-A231-A69EF462DAA0}"/>
              </a:ext>
            </a:extLst>
          </p:cNvPr>
          <p:cNvCxnSpPr/>
          <p:nvPr/>
        </p:nvCxnSpPr>
        <p:spPr>
          <a:xfrm>
            <a:off x="0" y="2235724"/>
            <a:ext cx="1212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71C9170-75E2-BD96-B560-4646DDD261E1}"/>
              </a:ext>
            </a:extLst>
          </p:cNvPr>
          <p:cNvSpPr/>
          <p:nvPr/>
        </p:nvSpPr>
        <p:spPr>
          <a:xfrm>
            <a:off x="-1" y="3694300"/>
            <a:ext cx="24328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err="1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hnschrift SemiLight" panose="020B0502040204020203" pitchFamily="34" charset="0"/>
              </a:rPr>
              <a:t>Fact_Ad_Revenue</a:t>
            </a:r>
            <a:endParaRPr lang="en-US" sz="20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B2D34C-62F3-1214-CDAF-F14E1252D21B}"/>
              </a:ext>
            </a:extLst>
          </p:cNvPr>
          <p:cNvSpPr/>
          <p:nvPr/>
        </p:nvSpPr>
        <p:spPr>
          <a:xfrm>
            <a:off x="0" y="4715255"/>
            <a:ext cx="24328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err="1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hnschrift SemiLight" panose="020B0502040204020203" pitchFamily="34" charset="0"/>
              </a:rPr>
              <a:t>Fact_digital_pilot</a:t>
            </a:r>
            <a:endParaRPr lang="en-US" sz="20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4F2A0-E735-8B1B-947B-813164D72D97}"/>
              </a:ext>
            </a:extLst>
          </p:cNvPr>
          <p:cNvSpPr/>
          <p:nvPr/>
        </p:nvSpPr>
        <p:spPr>
          <a:xfrm>
            <a:off x="-35554" y="5736210"/>
            <a:ext cx="25445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err="1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hnschrift SemiLight" panose="020B0502040204020203" pitchFamily="34" charset="0"/>
              </a:rPr>
              <a:t>Fact_city_readiness</a:t>
            </a:r>
            <a:endParaRPr lang="en-US" sz="20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hnschrift SemiLight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A85E32-2297-B9CA-3BC1-8A0AEEEEF7DE}"/>
              </a:ext>
            </a:extLst>
          </p:cNvPr>
          <p:cNvCxnSpPr/>
          <p:nvPr/>
        </p:nvCxnSpPr>
        <p:spPr>
          <a:xfrm>
            <a:off x="0" y="3349658"/>
            <a:ext cx="1212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393BF-0EFF-178F-AF2C-2057184E90FA}"/>
              </a:ext>
            </a:extLst>
          </p:cNvPr>
          <p:cNvCxnSpPr/>
          <p:nvPr/>
        </p:nvCxnSpPr>
        <p:spPr>
          <a:xfrm>
            <a:off x="0" y="4377180"/>
            <a:ext cx="1212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02825F-AE23-BB9B-0F6E-DE280A3CB6DA}"/>
              </a:ext>
            </a:extLst>
          </p:cNvPr>
          <p:cNvCxnSpPr/>
          <p:nvPr/>
        </p:nvCxnSpPr>
        <p:spPr>
          <a:xfrm>
            <a:off x="-1" y="5489543"/>
            <a:ext cx="1212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7C2F74-269E-87D2-C411-9D39DFA60EC6}"/>
              </a:ext>
            </a:extLst>
          </p:cNvPr>
          <p:cNvSpPr txBox="1"/>
          <p:nvPr/>
        </p:nvSpPr>
        <p:spPr>
          <a:xfrm>
            <a:off x="2762052" y="5736210"/>
            <a:ext cx="9172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Provides dynamic, time-based readiness scores for each city using three factors—literacy rate, smartphone penetration, and internet penetration. Important for modeling digital adoption potential across regions.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737FC-80A6-7235-0C38-F1AFAD7A3B34}"/>
              </a:ext>
            </a:extLst>
          </p:cNvPr>
          <p:cNvSpPr txBox="1"/>
          <p:nvPr/>
        </p:nvSpPr>
        <p:spPr>
          <a:xfrm>
            <a:off x="2762052" y="4463591"/>
            <a:ext cx="9087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Details Bharat Herald’s short-lived digital pilot during 2021. Helps evaluate the feasibility, cost, and impact of digital transformation efforts.</a:t>
            </a:r>
          </a:p>
          <a:p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BEB1E9-8470-DB85-19AF-52463C0B12B2}"/>
              </a:ext>
            </a:extLst>
          </p:cNvPr>
          <p:cNvSpPr txBox="1"/>
          <p:nvPr/>
        </p:nvSpPr>
        <p:spPr>
          <a:xfrm>
            <a:off x="2762053" y="3528612"/>
            <a:ext cx="9172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Tracks quarterly ad revenues by city and category. Useful for analyzing ad market trends, city-level engagement by advertisers, and category-level ad investments over time.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8329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406F3-009D-A1FA-D1D0-645964E5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0" y="259850"/>
            <a:ext cx="727773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4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FFA95-ECA4-4735-60FB-403C4C1A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" y="0"/>
            <a:ext cx="6873836" cy="2949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9AC13-CBD9-07CD-4965-21FC3F0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3" y="2956265"/>
            <a:ext cx="8001693" cy="1417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D986D-E487-01A5-98D1-7943B408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3" y="4380777"/>
            <a:ext cx="6104149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6070B-1C78-F0B0-4ADA-816E14DD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29" y="2471664"/>
            <a:ext cx="9335309" cy="2819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CCF39E-8FE6-3AA3-0958-147C5BF145B4}"/>
              </a:ext>
            </a:extLst>
          </p:cNvPr>
          <p:cNvSpPr/>
          <p:nvPr/>
        </p:nvSpPr>
        <p:spPr>
          <a:xfrm>
            <a:off x="1088980" y="4477732"/>
            <a:ext cx="8795208" cy="2639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726B2-E3A3-2158-0173-0A26865CF465}"/>
              </a:ext>
            </a:extLst>
          </p:cNvPr>
          <p:cNvSpPr txBox="1"/>
          <p:nvPr/>
        </p:nvSpPr>
        <p:spPr>
          <a:xfrm>
            <a:off x="908300" y="5384548"/>
            <a:ext cx="933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Kanpur (</a:t>
            </a:r>
            <a:r>
              <a:rPr lang="en-IN" dirty="0" err="1"/>
              <a:t>city_id</a:t>
            </a:r>
            <a:r>
              <a:rPr lang="en-IN" dirty="0"/>
              <a:t> = C008) is marked Yes. Readiness Rank = 1 (highest readiness).Engagement Rank = 2 (in bottom 3).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9C9FC-5D69-FB06-8D81-78106F40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84" y="435941"/>
            <a:ext cx="8377102" cy="13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DB860-5CE7-DEFF-6056-8C3EBD98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7" y="1024679"/>
            <a:ext cx="4747671" cy="2754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D126-5F23-0B25-6DE4-4C0575BA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5" y="4188730"/>
            <a:ext cx="4962356" cy="2466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D06F39-0EDF-19BA-EA05-DB453657BC6E}"/>
              </a:ext>
            </a:extLst>
          </p:cNvPr>
          <p:cNvSpPr/>
          <p:nvPr/>
        </p:nvSpPr>
        <p:spPr>
          <a:xfrm>
            <a:off x="1463617" y="0"/>
            <a:ext cx="2477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Table- 1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948A51-F198-3521-550D-96373A0F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747" y="1024679"/>
            <a:ext cx="4000847" cy="2004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7A106-15E4-5169-506F-F6655423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332" y="3429000"/>
            <a:ext cx="4000846" cy="3063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6A09DF-D07A-A57D-F21A-B5072383D0A4}"/>
              </a:ext>
            </a:extLst>
          </p:cNvPr>
          <p:cNvSpPr/>
          <p:nvPr/>
        </p:nvSpPr>
        <p:spPr>
          <a:xfrm>
            <a:off x="8655433" y="101349"/>
            <a:ext cx="2477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Table- 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83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605A29-E530-BE7D-37D5-7965953A7955}"/>
              </a:ext>
            </a:extLst>
          </p:cNvPr>
          <p:cNvSpPr/>
          <p:nvPr/>
        </p:nvSpPr>
        <p:spPr>
          <a:xfrm>
            <a:off x="886119" y="-99878"/>
            <a:ext cx="102657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ransformation| Cleaning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C2CB6-785B-7777-AD16-23A664972D6C}"/>
              </a:ext>
            </a:extLst>
          </p:cNvPr>
          <p:cNvSpPr txBox="1"/>
          <p:nvPr/>
        </p:nvSpPr>
        <p:spPr>
          <a:xfrm>
            <a:off x="377072" y="1107801"/>
            <a:ext cx="11711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P Simplified" panose="020B0604020204020204" pitchFamily="34" charset="0"/>
              </a:rPr>
              <a:t>While importing the </a:t>
            </a:r>
            <a:r>
              <a:rPr lang="en-IN" dirty="0">
                <a:solidFill>
                  <a:srgbClr val="00B0F0"/>
                </a:solidFill>
                <a:latin typeface="HP Simplified" panose="020B0604020204020204" pitchFamily="34" charset="0"/>
              </a:rPr>
              <a:t>fact_ad_revenue </a:t>
            </a:r>
            <a:r>
              <a:rPr lang="en-IN" dirty="0">
                <a:latin typeface="HP Simplified" panose="020B0604020204020204" pitchFamily="34" charset="0"/>
              </a:rPr>
              <a:t>data I noticed the quarter column contains many unequal format like : </a:t>
            </a:r>
            <a:r>
              <a:rPr lang="en-IN" dirty="0">
                <a:solidFill>
                  <a:srgbClr val="C00000"/>
                </a:solidFill>
                <a:latin typeface="HP Simplified" panose="020B0604020204020204" pitchFamily="34" charset="0"/>
              </a:rPr>
              <a:t>Q1-2022, 2020-Q1, 4</a:t>
            </a:r>
            <a:r>
              <a:rPr lang="en-IN" baseline="30000" dirty="0">
                <a:solidFill>
                  <a:srgbClr val="C00000"/>
                </a:solidFill>
                <a:latin typeface="HP Simplified" panose="020B0604020204020204" pitchFamily="34" charset="0"/>
              </a:rPr>
              <a:t>TH</a:t>
            </a:r>
            <a:r>
              <a:rPr lang="en-IN" dirty="0">
                <a:solidFill>
                  <a:srgbClr val="C00000"/>
                </a:solidFill>
                <a:latin typeface="HP Simplified" panose="020B0604020204020204" pitchFamily="34" charset="0"/>
              </a:rPr>
              <a:t> OF QTR 2024</a:t>
            </a:r>
            <a:r>
              <a:rPr lang="en-IN" dirty="0">
                <a:latin typeface="HP Simplified" panose="020B0604020204020204" pitchFamily="34" charset="0"/>
              </a:rPr>
              <a:t>. SO, I made them uniform so that data look equal, cleaner and easy to extract.</a:t>
            </a:r>
            <a:br>
              <a:rPr lang="en-IN" dirty="0">
                <a:latin typeface="HP Simplified" panose="020B0604020204020204" pitchFamily="34" charset="0"/>
              </a:rPr>
            </a:br>
            <a:br>
              <a:rPr lang="en-IN" dirty="0">
                <a:latin typeface="HP Simplified" panose="020B0604020204020204" pitchFamily="34" charset="0"/>
              </a:rPr>
            </a:br>
            <a:r>
              <a:rPr lang="en-IN" dirty="0">
                <a:latin typeface="HP Simplified" panose="020B0604020204020204" pitchFamily="34" charset="0"/>
              </a:rPr>
              <a:t>Same way, </a:t>
            </a:r>
            <a:r>
              <a:rPr lang="en-IN" dirty="0">
                <a:solidFill>
                  <a:srgbClr val="00B0F0"/>
                </a:solidFill>
                <a:latin typeface="HP Simplified" panose="020B0604020204020204" pitchFamily="34" charset="0"/>
              </a:rPr>
              <a:t>currency</a:t>
            </a:r>
            <a:r>
              <a:rPr lang="en-IN" dirty="0">
                <a:latin typeface="HP Simplified" panose="020B0604020204020204" pitchFamily="34" charset="0"/>
              </a:rPr>
              <a:t> </a:t>
            </a:r>
            <a:r>
              <a:rPr lang="en-IN" dirty="0">
                <a:solidFill>
                  <a:srgbClr val="00B0F0"/>
                </a:solidFill>
                <a:latin typeface="HP Simplified" panose="020B0604020204020204" pitchFamily="34" charset="0"/>
              </a:rPr>
              <a:t>column</a:t>
            </a:r>
            <a:r>
              <a:rPr lang="en-IN" dirty="0">
                <a:latin typeface="HP Simplified" panose="020B0604020204020204" pitchFamily="34" charset="0"/>
              </a:rPr>
              <a:t> contains currency type </a:t>
            </a:r>
            <a:r>
              <a:rPr lang="en-IN" dirty="0">
                <a:solidFill>
                  <a:srgbClr val="C00000"/>
                </a:solidFill>
                <a:latin typeface="HP Simplified" panose="020B0604020204020204" pitchFamily="34" charset="0"/>
              </a:rPr>
              <a:t>USD, EUR, IN RUPEE </a:t>
            </a:r>
            <a:r>
              <a:rPr lang="en-IN" dirty="0">
                <a:latin typeface="HP Simplified" panose="020B0604020204020204" pitchFamily="34" charset="0"/>
              </a:rPr>
              <a:t>which  I made them to “INR” to make data standardise.</a:t>
            </a:r>
          </a:p>
          <a:p>
            <a:endParaRPr lang="en-IN" dirty="0">
              <a:latin typeface="HP Simplified" panose="020B0604020204020204" pitchFamily="34" charset="0"/>
            </a:endParaRPr>
          </a:p>
          <a:p>
            <a:endParaRPr lang="en-IN" dirty="0">
              <a:latin typeface="HP Simplified" panose="020B0604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9B5AC-A994-61DA-12F5-1C7BC5DD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849" y="2495772"/>
            <a:ext cx="1813717" cy="3627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FCB50-6664-DF0F-C890-3273766B3F9F}"/>
              </a:ext>
            </a:extLst>
          </p:cNvPr>
          <p:cNvSpPr txBox="1"/>
          <p:nvPr/>
        </p:nvSpPr>
        <p:spPr>
          <a:xfrm>
            <a:off x="377072" y="3139126"/>
            <a:ext cx="77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Same way, </a:t>
            </a:r>
            <a:r>
              <a:rPr lang="en-US" dirty="0">
                <a:effectLst/>
              </a:rPr>
              <a:t>The </a:t>
            </a:r>
            <a:r>
              <a:rPr lang="en-US" dirty="0">
                <a:solidFill>
                  <a:srgbClr val="00B0F0"/>
                </a:solidFill>
                <a:effectLst/>
              </a:rPr>
              <a:t>State and Language column</a:t>
            </a:r>
            <a:r>
              <a:rPr lang="en-US" dirty="0">
                <a:effectLst/>
              </a:rPr>
              <a:t> in the </a:t>
            </a:r>
            <a:r>
              <a:rPr lang="en-US" dirty="0" err="1">
                <a:solidFill>
                  <a:srgbClr val="00B0F0"/>
                </a:solidFill>
                <a:effectLst/>
              </a:rPr>
              <a:t>fact_print_sales</a:t>
            </a:r>
            <a:r>
              <a:rPr lang="en-US" dirty="0">
                <a:solidFill>
                  <a:srgbClr val="00B0F0"/>
                </a:solidFill>
                <a:effectLst/>
              </a:rPr>
              <a:t> </a:t>
            </a:r>
            <a:r>
              <a:rPr lang="en-US" dirty="0">
                <a:effectLst/>
              </a:rPr>
              <a:t>table is not properly formatted, so I standardized the first letter of each state &amp; Language column to ensure consistency.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CityID column contains two format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</a:rPr>
              <a:t>C-010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C-10</a:t>
            </a:r>
          </a:p>
          <a:p>
            <a:r>
              <a:rPr lang="en-US" dirty="0"/>
              <a:t>So, I have done C-10 to C-010</a:t>
            </a:r>
          </a:p>
          <a:p>
            <a:endParaRPr lang="en-US" dirty="0">
              <a:effectLst/>
            </a:endParaRPr>
          </a:p>
          <a:p>
            <a:r>
              <a:rPr lang="en-US" dirty="0" err="1"/>
              <a:t>Edition_Id</a:t>
            </a:r>
            <a:r>
              <a:rPr lang="en-US" dirty="0"/>
              <a:t> contains </a:t>
            </a:r>
            <a:r>
              <a:rPr lang="en-IN" dirty="0"/>
              <a:t>ED1010 and ED110  so I validate those from Fact_ad_revenue </a:t>
            </a:r>
            <a:br>
              <a:rPr lang="en-IN" dirty="0"/>
            </a:br>
            <a:r>
              <a:rPr lang="en-IN" dirty="0"/>
              <a:t>where no such ED110 EXISTS THEN I MADE THEM REPLACE WITH ED1010 </a:t>
            </a:r>
            <a:endParaRPr lang="en-US" dirty="0">
              <a:effectLst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16884-B93C-4160-1314-D66C0216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975" y="2810157"/>
            <a:ext cx="702881" cy="25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A2A78-E3E5-374E-F33D-B97ADE4C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59" y="171279"/>
            <a:ext cx="2095682" cy="2141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DCB60-330E-D9BF-44CF-A1BA02F8B4C5}"/>
              </a:ext>
            </a:extLst>
          </p:cNvPr>
          <p:cNvSpPr txBox="1"/>
          <p:nvPr/>
        </p:nvSpPr>
        <p:spPr>
          <a:xfrm>
            <a:off x="386498" y="311084"/>
            <a:ext cx="7786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 </a:t>
            </a:r>
            <a:r>
              <a:rPr lang="en-US" dirty="0">
                <a:solidFill>
                  <a:srgbClr val="00B0F0"/>
                </a:solidFill>
                <a:effectLst/>
              </a:rPr>
              <a:t>Month column</a:t>
            </a:r>
            <a:r>
              <a:rPr lang="en-US" dirty="0">
                <a:effectLst/>
              </a:rPr>
              <a:t> in the </a:t>
            </a:r>
            <a:r>
              <a:rPr lang="en-US" dirty="0" err="1">
                <a:solidFill>
                  <a:srgbClr val="00B0F0"/>
                </a:solidFill>
                <a:effectLst/>
              </a:rPr>
              <a:t>fact_print_sales</a:t>
            </a:r>
            <a:r>
              <a:rPr lang="en-US" dirty="0">
                <a:solidFill>
                  <a:srgbClr val="00B0F0"/>
                </a:solidFill>
                <a:effectLst/>
              </a:rPr>
              <a:t> </a:t>
            </a:r>
            <a:r>
              <a:rPr lang="en-US" dirty="0">
                <a:effectLst/>
              </a:rPr>
              <a:t>table is not properly formatted, so I standardized Dates May-23 to 2023-05(</a:t>
            </a:r>
            <a:r>
              <a:rPr lang="en-US" dirty="0" err="1">
                <a:effectLst/>
              </a:rPr>
              <a:t>yyyy</a:t>
            </a:r>
            <a:r>
              <a:rPr lang="en-US" dirty="0">
                <a:effectLst/>
              </a:rPr>
              <a:t>-mm)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A542BC-DF4E-DE19-AABA-7D43CA1AD11E}"/>
                  </a:ext>
                </a:extLst>
              </p14:cNvPr>
              <p14:cNvContentPartPr/>
              <p14:nvPr/>
            </p14:nvContentPartPr>
            <p14:xfrm>
              <a:off x="9794112" y="235065"/>
              <a:ext cx="187488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A542BC-DF4E-DE19-AABA-7D43CA1AD1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0472" y="127065"/>
                <a:ext cx="19825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60F714-C52C-D323-44FC-A56FF6907312}"/>
                  </a:ext>
                </a:extLst>
              </p14:cNvPr>
              <p14:cNvContentPartPr/>
              <p14:nvPr/>
            </p14:nvContentPartPr>
            <p14:xfrm>
              <a:off x="9888792" y="1347105"/>
              <a:ext cx="181944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60F714-C52C-D323-44FC-A56FF69073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4792" y="1239465"/>
                <a:ext cx="1927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8D4D56-EE1C-E79D-30A5-487CD183EF79}"/>
                  </a:ext>
                </a:extLst>
              </p14:cNvPr>
              <p14:cNvContentPartPr/>
              <p14:nvPr/>
            </p14:nvContentPartPr>
            <p14:xfrm>
              <a:off x="9859992" y="207358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8D4D56-EE1C-E79D-30A5-487CD183EF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6352" y="196594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F7B174-1E15-07FB-4610-B22A1B5FC472}"/>
                  </a:ext>
                </a:extLst>
              </p14:cNvPr>
              <p14:cNvContentPartPr/>
              <p14:nvPr/>
            </p14:nvContentPartPr>
            <p14:xfrm>
              <a:off x="9859992" y="2073585"/>
              <a:ext cx="1914480" cy="10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F7B174-1E15-07FB-4610-B22A1B5FC4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6352" y="1965945"/>
                <a:ext cx="2022120" cy="225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46682AC-BE66-26B3-29D8-9E231CDF71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8792" y="2771625"/>
            <a:ext cx="845893" cy="1851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53BAB-F056-03C1-8F3D-9E51076D179E}"/>
              </a:ext>
            </a:extLst>
          </p:cNvPr>
          <p:cNvSpPr txBox="1"/>
          <p:nvPr/>
        </p:nvSpPr>
        <p:spPr>
          <a:xfrm>
            <a:off x="650448" y="1770427"/>
            <a:ext cx="778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 </a:t>
            </a:r>
            <a:r>
              <a:rPr lang="en-IN" dirty="0">
                <a:solidFill>
                  <a:srgbClr val="00B0F0"/>
                </a:solidFill>
              </a:rPr>
              <a:t>Copies Sold column </a:t>
            </a:r>
            <a:r>
              <a:rPr lang="en-US" dirty="0">
                <a:effectLst/>
              </a:rPr>
              <a:t>in the </a:t>
            </a:r>
            <a:r>
              <a:rPr lang="en-US" dirty="0" err="1">
                <a:solidFill>
                  <a:srgbClr val="00B0F0"/>
                </a:solidFill>
                <a:effectLst/>
              </a:rPr>
              <a:t>fact_print_sales</a:t>
            </a:r>
            <a:r>
              <a:rPr lang="en-US" dirty="0">
                <a:solidFill>
                  <a:srgbClr val="00B0F0"/>
                </a:solidFill>
                <a:effectLst/>
              </a:rPr>
              <a:t> </a:t>
            </a:r>
            <a:r>
              <a:rPr lang="en-US" dirty="0">
                <a:effectLst/>
              </a:rPr>
              <a:t>table is not properly formatted, so I standardized column  by removing                     to 488725.</a:t>
            </a:r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634325-12C7-0F06-1B9A-C3200CDE2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3112" y="2152428"/>
            <a:ext cx="946790" cy="1602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A500C4-CFA2-4B8E-17E3-2B96B1DE70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6" y="2693757"/>
            <a:ext cx="5410669" cy="1388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1FA44B-8D09-D7A3-203A-B51BFB56FF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916" y="4213349"/>
            <a:ext cx="5410669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4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50190-1142-EC78-B53C-324E46D0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310889"/>
            <a:ext cx="5883150" cy="5357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4B357-87B7-7D9B-4D7C-8259B5C4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81" y="310889"/>
            <a:ext cx="5328888" cy="5387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C10D4D-AE0D-8B99-1864-EB9C56D3052F}"/>
              </a:ext>
            </a:extLst>
          </p:cNvPr>
          <p:cNvSpPr/>
          <p:nvPr/>
        </p:nvSpPr>
        <p:spPr>
          <a:xfrm>
            <a:off x="2309567" y="2969443"/>
            <a:ext cx="763571" cy="26300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BF110E-C5F9-21AA-19B2-2F924EBD3058}"/>
              </a:ext>
            </a:extLst>
          </p:cNvPr>
          <p:cNvSpPr/>
          <p:nvPr/>
        </p:nvSpPr>
        <p:spPr>
          <a:xfrm>
            <a:off x="8853340" y="2969442"/>
            <a:ext cx="763571" cy="26300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81F29-571F-24AB-61D5-007C9BBD6119}"/>
              </a:ext>
            </a:extLst>
          </p:cNvPr>
          <p:cNvSpPr/>
          <p:nvPr/>
        </p:nvSpPr>
        <p:spPr>
          <a:xfrm>
            <a:off x="3414965" y="728122"/>
            <a:ext cx="2477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Table- 3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475C02-1CD3-44EB-3995-C7560C2FF144}"/>
              </a:ext>
            </a:extLst>
          </p:cNvPr>
          <p:cNvSpPr/>
          <p:nvPr/>
        </p:nvSpPr>
        <p:spPr>
          <a:xfrm>
            <a:off x="9023711" y="461665"/>
            <a:ext cx="2477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Table- 4</a:t>
            </a:r>
          </a:p>
        </p:txBody>
      </p:sp>
    </p:spTree>
    <p:extLst>
      <p:ext uri="{BB962C8B-B14F-4D97-AF65-F5344CB8AC3E}">
        <p14:creationId xmlns:p14="http://schemas.microsoft.com/office/powerpoint/2010/main" val="376833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4FB0B-280A-55F9-82E7-DB434E4A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60" y="132803"/>
            <a:ext cx="3779848" cy="2651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8E911-1C31-80DB-6FB1-198CC6B9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8" y="3058376"/>
            <a:ext cx="11103302" cy="3475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B8DD4E-E0CD-3A11-6832-2D7AF599720C}"/>
              </a:ext>
            </a:extLst>
          </p:cNvPr>
          <p:cNvSpPr/>
          <p:nvPr/>
        </p:nvSpPr>
        <p:spPr>
          <a:xfrm>
            <a:off x="3563332" y="3129698"/>
            <a:ext cx="1036948" cy="3403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34BE03-1B2A-C083-801F-A2110FF41194}"/>
              </a:ext>
            </a:extLst>
          </p:cNvPr>
          <p:cNvSpPr/>
          <p:nvPr/>
        </p:nvSpPr>
        <p:spPr>
          <a:xfrm>
            <a:off x="8505440" y="744717"/>
            <a:ext cx="2477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Table- 5</a:t>
            </a:r>
          </a:p>
        </p:txBody>
      </p:sp>
    </p:spTree>
    <p:extLst>
      <p:ext uri="{BB962C8B-B14F-4D97-AF65-F5344CB8AC3E}">
        <p14:creationId xmlns:p14="http://schemas.microsoft.com/office/powerpoint/2010/main" val="56480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C888E-A963-5926-208C-302AFA63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00" y="1962537"/>
            <a:ext cx="7186283" cy="4648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CE9AD2-C9D1-C429-6391-B576D027AC81}"/>
              </a:ext>
            </a:extLst>
          </p:cNvPr>
          <p:cNvSpPr/>
          <p:nvPr/>
        </p:nvSpPr>
        <p:spPr>
          <a:xfrm>
            <a:off x="2368591" y="444823"/>
            <a:ext cx="2477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Table- 6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2B556A-91E6-B7A9-7E43-69E556E5D13B}"/>
              </a:ext>
            </a:extLst>
          </p:cNvPr>
          <p:cNvSpPr/>
          <p:nvPr/>
        </p:nvSpPr>
        <p:spPr>
          <a:xfrm>
            <a:off x="1791093" y="4364610"/>
            <a:ext cx="867266" cy="204856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5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1B367-C9E1-101D-2A1C-869B8A0A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66" y="114096"/>
            <a:ext cx="8224994" cy="1341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165F1-AE58-9BE3-596C-969D1FD7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78" y="1939113"/>
            <a:ext cx="7045456" cy="2263336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7562BEC-903A-6BA5-A02F-AE49BB27E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911139"/>
              </p:ext>
            </p:extLst>
          </p:nvPr>
        </p:nvGraphicFramePr>
        <p:xfrm>
          <a:off x="6852891" y="1699181"/>
          <a:ext cx="5181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BD33A5D-627A-AFB3-3802-45FBE52F3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88" y="4930080"/>
            <a:ext cx="6492803" cy="1379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2AB61-296C-E1E8-A099-18968144B8F2}"/>
              </a:ext>
            </a:extLst>
          </p:cNvPr>
          <p:cNvSpPr txBox="1"/>
          <p:nvPr/>
        </p:nvSpPr>
        <p:spPr>
          <a:xfrm>
            <a:off x="190893" y="507715"/>
            <a:ext cx="1661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Request - 1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5311423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3784</TotalTime>
  <Words>544</Words>
  <Application>Microsoft Office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Bahnschrift SemiLight</vt:lpstr>
      <vt:lpstr>Calibri Light</vt:lpstr>
      <vt:lpstr>Cascadia Mono Light</vt:lpstr>
      <vt:lpstr>HP Simplified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</dc:creator>
  <cp:lastModifiedBy>Piyush</cp:lastModifiedBy>
  <cp:revision>82</cp:revision>
  <dcterms:created xsi:type="dcterms:W3CDTF">2025-08-24T13:10:27Z</dcterms:created>
  <dcterms:modified xsi:type="dcterms:W3CDTF">2025-09-01T13:04:24Z</dcterms:modified>
</cp:coreProperties>
</file>